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5" r:id="rId4"/>
    <p:sldId id="325" r:id="rId5"/>
    <p:sldId id="290" r:id="rId6"/>
    <p:sldId id="306" r:id="rId7"/>
    <p:sldId id="326" r:id="rId8"/>
    <p:sldId id="309" r:id="rId9"/>
    <p:sldId id="327" r:id="rId10"/>
    <p:sldId id="291" r:id="rId11"/>
    <p:sldId id="330" r:id="rId12"/>
    <p:sldId id="311" r:id="rId13"/>
    <p:sldId id="313" r:id="rId14"/>
    <p:sldId id="314" r:id="rId15"/>
    <p:sldId id="300" r:id="rId16"/>
    <p:sldId id="331" r:id="rId17"/>
    <p:sldId id="276" r:id="rId18"/>
    <p:sldId id="332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78" y="6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762B48F5-BACC-47D6-A0F7-82FBF9C6BC85}" type="datetimeFigureOut">
              <a:rPr lang="en-US" altLang="ko-KR"/>
              <a:t>10/31/2017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45ACAF8E-318A-4EFE-8633-D9E72ABCE0ED}" type="slidenum">
              <a:rPr lang="ko-KR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0CB1CD00-5424-4675-AB18-2C419B060449}" type="datetimeFigureOut">
              <a:t>10/31/2017</a:t>
            </a:fld>
            <a:endParaRPr 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 편집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5EE2CF44-2B13-41B4-A334-1CDF534EEBBF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C81E3-21A8-45EF-8288-4FD3FAFCC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45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alphaModFix amt="15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 bwMode="gray">
          <a:xfrm>
            <a:off x="-1588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7" name="직사각형 6"/>
          <p:cNvSpPr/>
          <p:nvPr userDrawn="1"/>
        </p:nvSpPr>
        <p:spPr bwMode="black">
          <a:xfrm>
            <a:off x="-1588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ko-KR" altLang="ko-K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dirty="0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 latinLnBrk="1">
              <a:spcBef>
                <a:spcPts val="0"/>
              </a:spcBef>
              <a:buNone/>
              <a:defRPr lang="ko-KR" sz="2000">
                <a:solidFill>
                  <a:schemeClr val="accent1"/>
                </a:solidFill>
                <a:latin typeface="+mj-lt"/>
              </a:defRPr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latinLnBrk="1"/>
            <a:r>
              <a:rPr lang="ko-KR" altLang="en-US"/>
              <a:t>마스터 텍스트 스타일을 편집합니다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10/31/2017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 latinLnBrk="1"/>
            <a:r>
              <a:rPr lang="ko-KR" altLang="en-US"/>
              <a:t>마스터 텍스트 스타일을 편집합니다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10/31/2017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 userDrawn="1"/>
        </p:nvSpPr>
        <p:spPr bwMode="auto">
          <a:xfrm>
            <a:off x="11410837" y="6471360"/>
            <a:ext cx="173124" cy="1748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36000" rIns="0" bIns="0" anchor="b">
            <a:spAutoFit/>
          </a:bodyPr>
          <a:lstStyle/>
          <a:p>
            <a:pPr algn="r" eaLnBrk="0" fontAlgn="base" latinLnBrk="1" hangingPunct="0">
              <a:spcBef>
                <a:spcPct val="0"/>
              </a:spcBef>
            </a:pPr>
            <a:fld id="{5A1DA13A-C1E4-4569-A31E-FE0C79E32548}" type="slidenum">
              <a:rPr lang="en-US" altLang="ko-KR" sz="900">
                <a:solidFill>
                  <a:srgbClr val="000000"/>
                </a:solidFill>
              </a:rPr>
              <a:pPr algn="r" eaLnBrk="0" fontAlgn="base" latinLnBrk="1" hangingPunct="0">
                <a:spcBef>
                  <a:spcPct val="0"/>
                </a:spcBef>
              </a:pPr>
              <a:t>‹#›</a:t>
            </a:fld>
            <a:r>
              <a:rPr lang="en-US" altLang="ko-KR" sz="9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40109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1">
              <a:defRPr lang="ko-KR"/>
            </a:lvl5pPr>
          </a:lstStyle>
          <a:p>
            <a:pPr lvl="0" latinLnBrk="1"/>
            <a:r>
              <a:rPr lang="ko-KR" altLang="en-US"/>
              <a:t>마스터 텍스트 스타일을 편집합니다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10/31/2017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 latinLnBrk="1">
              <a:defRPr lang="ko-KR" sz="54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2000">
                <a:solidFill>
                  <a:schemeClr val="accent1"/>
                </a:solidFill>
                <a:latin typeface="+mj-lt"/>
              </a:defRPr>
            </a:lvl1pPr>
            <a:lvl2pPr marL="457200" indent="0" latinLnBrk="1">
              <a:buNone/>
              <a:defRPr lang="ko-KR" sz="2000"/>
            </a:lvl2pPr>
            <a:lvl3pPr marL="914400" indent="0" latinLnBrk="1">
              <a:buNone/>
              <a:defRPr lang="ko-KR" sz="1800"/>
            </a:lvl3pPr>
            <a:lvl4pPr marL="1371600" indent="0" latinLnBrk="1">
              <a:buNone/>
              <a:defRPr lang="ko-KR" sz="1600"/>
            </a:lvl4pPr>
            <a:lvl5pPr marL="1828800" indent="0" latinLnBrk="1">
              <a:buNone/>
              <a:defRPr lang="ko-KR" sz="1600"/>
            </a:lvl5pPr>
            <a:lvl6pPr marL="2286000" indent="0" latinLnBrk="1">
              <a:buNone/>
              <a:defRPr lang="ko-KR" sz="1600"/>
            </a:lvl6pPr>
            <a:lvl7pPr marL="2743200" indent="0" latinLnBrk="1">
              <a:buNone/>
              <a:defRPr lang="ko-KR" sz="1600"/>
            </a:lvl7pPr>
            <a:lvl8pPr marL="3200400" indent="0" latinLnBrk="1">
              <a:buNone/>
              <a:defRPr lang="ko-KR" sz="1600"/>
            </a:lvl8pPr>
            <a:lvl9pPr marL="3657600" indent="0" latinLnBrk="1">
              <a:buNone/>
              <a:defRPr lang="ko-KR" sz="1600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400"/>
            </a:lvl6pPr>
            <a:lvl7pPr latinLnBrk="1">
              <a:defRPr lang="ko-KR" sz="1400"/>
            </a:lvl7pPr>
            <a:lvl8pPr latinLnBrk="1">
              <a:defRPr lang="ko-KR" sz="1400"/>
            </a:lvl8pPr>
            <a:lvl9pPr latinLnBrk="1">
              <a:defRPr lang="ko-KR" sz="1400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400"/>
            </a:lvl6pPr>
            <a:lvl7pPr latinLnBrk="1">
              <a:defRPr lang="ko-KR" sz="1400"/>
            </a:lvl7pPr>
            <a:lvl8pPr latinLnBrk="1">
              <a:defRPr lang="ko-KR" sz="1400"/>
            </a:lvl8pPr>
            <a:lvl9pPr latinLnBrk="1">
              <a:defRPr lang="ko-KR" sz="1400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10/31/2017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2200" b="0">
                <a:solidFill>
                  <a:schemeClr val="tx1"/>
                </a:solidFill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400"/>
            </a:lvl6pPr>
            <a:lvl7pPr latinLnBrk="1">
              <a:defRPr lang="ko-KR" sz="1400"/>
            </a:lvl7pPr>
            <a:lvl8pPr latinLnBrk="1">
              <a:defRPr lang="ko-KR" sz="1400"/>
            </a:lvl8pPr>
            <a:lvl9pPr latinLnBrk="1">
              <a:defRPr lang="ko-KR" sz="1400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2200" b="0">
                <a:solidFill>
                  <a:schemeClr val="tx1"/>
                </a:solidFill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400"/>
            </a:lvl6pPr>
            <a:lvl7pPr latinLnBrk="1">
              <a:defRPr lang="ko-KR" sz="1400"/>
            </a:lvl7pPr>
            <a:lvl8pPr latinLnBrk="1">
              <a:defRPr lang="ko-KR" sz="1400"/>
            </a:lvl8pPr>
            <a:lvl9pPr latinLnBrk="1">
              <a:defRPr lang="ko-KR" sz="1400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10/31/2017</a:t>
            </a:fld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10/31/2017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10/31/2017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 latinLnBrk="1">
              <a:defRPr lang="ko-KR" sz="3400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1400"/>
            </a:lvl6pPr>
            <a:lvl7pPr latinLnBrk="1">
              <a:defRPr lang="ko-KR" sz="1400"/>
            </a:lvl7pPr>
            <a:lvl8pPr latinLnBrk="1">
              <a:defRPr lang="ko-KR" sz="1400"/>
            </a:lvl8pPr>
            <a:lvl9pPr latinLnBrk="1">
              <a:defRPr lang="ko-KR" sz="1400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 latinLnBrk="1">
              <a:spcBef>
                <a:spcPts val="0"/>
              </a:spcBef>
              <a:buNone/>
              <a:defRPr lang="ko-KR" sz="16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10/31/2017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60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 latinLnBrk="1">
              <a:defRPr lang="ko-KR" sz="3400"/>
            </a:lvl1pPr>
          </a:lstStyle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 latinLnBrk="1">
              <a:buNone/>
              <a:defRPr lang="ko-KR" sz="20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 latinLnBrk="1">
              <a:spcBef>
                <a:spcPts val="0"/>
              </a:spcBef>
              <a:buNone/>
              <a:defRPr lang="ko-KR" sz="16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10/31/2017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5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 dirty="0"/>
              <a:t>마스터 텍스트 스타일 편집</a:t>
            </a:r>
          </a:p>
          <a:p>
            <a:pPr lvl="1" latinLnBrk="1"/>
            <a:r>
              <a:rPr lang="ko-KR" dirty="0"/>
              <a:t>둘째 수준</a:t>
            </a:r>
          </a:p>
          <a:p>
            <a:pPr lvl="2" latinLnBrk="1"/>
            <a:r>
              <a:rPr lang="ko-KR" dirty="0"/>
              <a:t>셋째 수준</a:t>
            </a:r>
          </a:p>
          <a:p>
            <a:pPr lvl="3" latinLnBrk="1"/>
            <a:r>
              <a:rPr lang="ko-KR" dirty="0"/>
              <a:t>넷째 수준</a:t>
            </a:r>
          </a:p>
          <a:p>
            <a:pPr lvl="4" latinLnBrk="1"/>
            <a:r>
              <a:rPr lang="ko-KR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80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fld id="{37CC0096-1860-4642-9CD2-0079EA5E7CD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80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80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3400" kern="1200">
          <a:solidFill>
            <a:schemeClr val="bg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ko-KR" sz="2000" kern="1200">
          <a:solidFill>
            <a:schemeClr val="bg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59436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lang="ko-KR" sz="1800" kern="1200">
          <a:solidFill>
            <a:schemeClr val="bg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ko-KR" sz="1600" kern="1200">
          <a:solidFill>
            <a:schemeClr val="bg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234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ko-KR" sz="1400" kern="1200">
          <a:solidFill>
            <a:schemeClr val="bg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50876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ko-KR" sz="1400" kern="1200">
          <a:solidFill>
            <a:schemeClr val="bg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17830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3200" dirty="0"/>
              <a:t>Some Suggestions for Korean Automobile Industry to Branch out into Iran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2017. 9. 5. 5</a:t>
            </a:r>
            <a:r>
              <a:rPr lang="en-US" altLang="ko-KR" sz="2400" baseline="30000" dirty="0" smtClean="0"/>
              <a:t>th</a:t>
            </a:r>
            <a:r>
              <a:rPr lang="en-US" altLang="ko-KR" sz="2400" dirty="0" smtClean="0"/>
              <a:t> Korea-Iran Cooperation Forum</a:t>
            </a:r>
          </a:p>
          <a:p>
            <a:r>
              <a:rPr lang="en-US" altLang="ko-KR" sz="2400" dirty="0" smtClean="0"/>
              <a:t>Kim, Hyun </a:t>
            </a:r>
            <a:r>
              <a:rPr lang="en-US" altLang="ko-KR" sz="2400" dirty="0" err="1" smtClean="0"/>
              <a:t>Chul</a:t>
            </a:r>
            <a:endParaRPr lang="ko-KR" sz="2400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 latinLnBrk="0"/>
            <a:r>
              <a:rPr lang="en-US" altLang="ko-KR" sz="3200" b="1" dirty="0"/>
              <a:t>Some Suggestions for Korean Automobile Industry to Branch out into Iran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sz="2400" b="1" dirty="0">
                <a:solidFill>
                  <a:schemeClr val="tx1">
                    <a:lumMod val="75000"/>
                  </a:schemeClr>
                </a:solidFill>
              </a:rPr>
              <a:t>Qualitative Evaluation of the Automobile Market of Iran</a:t>
            </a:r>
          </a:p>
          <a:p>
            <a:pPr fontAlgn="base"/>
            <a:r>
              <a:rPr lang="en-US" altLang="ko-KR" sz="2400" b="1" dirty="0"/>
              <a:t>Quantitative evaluation of Iranian automobile market</a:t>
            </a:r>
          </a:p>
          <a:p>
            <a:pPr fontAlgn="base"/>
            <a:r>
              <a:rPr lang="en-US" altLang="ko-KR" sz="2400" b="1" dirty="0" smtClean="0">
                <a:solidFill>
                  <a:schemeClr val="tx1">
                    <a:lumMod val="75000"/>
                  </a:schemeClr>
                </a:solidFill>
              </a:rPr>
              <a:t>Korean </a:t>
            </a:r>
            <a:r>
              <a:rPr lang="en-US" altLang="ko-KR" sz="2400" b="1" dirty="0">
                <a:solidFill>
                  <a:schemeClr val="tx1">
                    <a:lumMod val="75000"/>
                  </a:schemeClr>
                </a:solidFill>
              </a:rPr>
              <a:t>automakers' strategy to advance into </a:t>
            </a:r>
            <a:r>
              <a:rPr lang="en-US" altLang="ko-KR" sz="2400" b="1" dirty="0" smtClean="0">
                <a:solidFill>
                  <a:schemeClr val="tx1">
                    <a:lumMod val="75000"/>
                  </a:schemeClr>
                </a:solidFill>
              </a:rPr>
              <a:t>Iran</a:t>
            </a:r>
            <a:endParaRPr lang="en-US" altLang="ko-KR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Automobile Supply in Iran(2014</a:t>
            </a:r>
            <a:r>
              <a:rPr lang="en-US" altLang="ko-KR" sz="2400" dirty="0"/>
              <a:t>)</a:t>
            </a:r>
            <a:endParaRPr lang="en-US" sz="24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51495"/>
              </p:ext>
            </p:extLst>
          </p:nvPr>
        </p:nvGraphicFramePr>
        <p:xfrm>
          <a:off x="1524000" y="1844823"/>
          <a:ext cx="9144000" cy="4104456"/>
        </p:xfrm>
        <a:graphic>
          <a:graphicData uri="http://schemas.openxmlformats.org/drawingml/2006/table">
            <a:tbl>
              <a:tblPr/>
              <a:tblGrid>
                <a:gridCol w="2607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9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07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966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1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Maker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PV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CV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Total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IKCO</a:t>
                      </a:r>
                    </a:p>
                  </a:txBody>
                  <a:tcPr marL="68580" marR="68580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47.80%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60.70%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48.80%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SAIPA</a:t>
                      </a:r>
                    </a:p>
                  </a:txBody>
                  <a:tcPr marL="68580" marR="68580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33.60%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34.00%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33.60%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Import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10.00%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0.00%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8.60%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Etc.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8.60%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5.30%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9.00%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Total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1,060,895 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171,829 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1,232,724</a:t>
                      </a:r>
                    </a:p>
                  </a:txBody>
                  <a:tcPr marL="68580" marR="68580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1616">
                <a:tc gridSpan="4">
                  <a:txBody>
                    <a:bodyPr/>
                    <a:lstStyle/>
                    <a:p>
                      <a:pPr marL="0" marR="0" indent="635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Data: </a:t>
                      </a:r>
                      <a:r>
                        <a:rPr 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Behgozin</a:t>
                      </a: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Brokerage Co.(2015)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5838363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Brands origin: Peugeot, Kia, …</a:t>
            </a: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JV in 2016: Daimler, Peugeot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0" y="1268760"/>
            <a:ext cx="9144000" cy="3281090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400" dirty="0" smtClean="0"/>
              <a:t>Iran's </a:t>
            </a:r>
            <a:r>
              <a:rPr lang="en-US" altLang="ko-KR" sz="2400" dirty="0"/>
              <a:t>automobile market is likely to grow in a short time. </a:t>
            </a:r>
            <a:endParaRPr lang="en-US" altLang="ko-KR" sz="2400" dirty="0" smtClean="0"/>
          </a:p>
          <a:p>
            <a:pPr lvl="1" fontAlgn="base"/>
            <a:r>
              <a:rPr lang="en-US" altLang="ko-KR" sz="2000" dirty="0" smtClean="0"/>
              <a:t>The </a:t>
            </a:r>
            <a:r>
              <a:rPr lang="en-US" altLang="ko-KR" sz="2000" dirty="0"/>
              <a:t>solid bar in </a:t>
            </a:r>
            <a:r>
              <a:rPr lang="en-US" altLang="ko-KR" sz="2000" dirty="0" smtClean="0"/>
              <a:t>the Figure </a:t>
            </a:r>
            <a:r>
              <a:rPr lang="en-US" altLang="ko-KR" sz="2000" dirty="0"/>
              <a:t>represents production. </a:t>
            </a:r>
            <a:endParaRPr lang="en-US" altLang="ko-KR" sz="2000" dirty="0" smtClean="0"/>
          </a:p>
          <a:p>
            <a:pPr lvl="1" fontAlgn="base"/>
            <a:r>
              <a:rPr lang="en-US" altLang="ko-KR" sz="2000" dirty="0" smtClean="0"/>
              <a:t>The </a:t>
            </a:r>
            <a:r>
              <a:rPr lang="en-US" altLang="ko-KR" sz="2000" dirty="0"/>
              <a:t>automobile production, which had grown normally until 2011, has stagnated around 1 million units. </a:t>
            </a:r>
            <a:endParaRPr lang="en-US" altLang="ko-KR" sz="2000" dirty="0" smtClean="0"/>
          </a:p>
          <a:p>
            <a:pPr lvl="1" fontAlgn="base"/>
            <a:r>
              <a:rPr lang="en-US" altLang="ko-KR" sz="2000" dirty="0" smtClean="0"/>
              <a:t>Therefore</a:t>
            </a:r>
            <a:r>
              <a:rPr lang="en-US" altLang="ko-KR" sz="2000" dirty="0"/>
              <a:t>, when economic sanctions are lifted, it is expected to return to its original growth trajectory. </a:t>
            </a:r>
            <a:endParaRPr lang="en-US" altLang="ko-KR" sz="2000" dirty="0" smtClean="0"/>
          </a:p>
          <a:p>
            <a:pPr lvl="1" fontAlgn="base"/>
            <a:r>
              <a:rPr lang="en-US" altLang="ko-KR" sz="2000" dirty="0" smtClean="0"/>
              <a:t>The </a:t>
            </a:r>
            <a:r>
              <a:rPr lang="en-US" altLang="ko-KR" sz="2000" dirty="0"/>
              <a:t>saturation point, which should be set in advance for the model estimation, is forecasted 2.5 million units from the past trends. It is a little bit conservative </a:t>
            </a:r>
            <a:r>
              <a:rPr lang="en-US" altLang="ko-KR" sz="2000" dirty="0" smtClean="0"/>
              <a:t>estimate.</a:t>
            </a:r>
            <a:endParaRPr lang="en-US" altLang="en-US" sz="18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1026" name="_x263385648" descr="DRW0000234834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1" y="4653136"/>
            <a:ext cx="108013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39616" y="5533256"/>
            <a:ext cx="5256584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while, t </a:t>
            </a:r>
            <a:r>
              <a:rPr lang="en-US" altLang="ko-KR" sz="200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means year</a:t>
            </a:r>
            <a:r>
              <a:rPr lang="en-US" altLang="ko-KR" sz="200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R-squared is </a:t>
            </a:r>
            <a:r>
              <a:rPr lang="en-US" altLang="ko-KR" sz="200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0.964</a:t>
            </a:r>
            <a:endParaRPr lang="en-US" altLang="ko-KR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9533" y="260648"/>
            <a:ext cx="9144000" cy="720080"/>
          </a:xfrm>
        </p:spPr>
        <p:txBody>
          <a:bodyPr>
            <a:normAutofit/>
          </a:bodyPr>
          <a:lstStyle/>
          <a:p>
            <a:pPr fontAlgn="base" latinLnBrk="0"/>
            <a:r>
              <a:rPr lang="en-US" altLang="ko-KR" sz="3200" dirty="0"/>
              <a:t>Projection of automobile production in Iran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767408" y="980728"/>
            <a:ext cx="10729192" cy="5760640"/>
            <a:chOff x="767408" y="1268760"/>
            <a:chExt cx="10729192" cy="5472608"/>
          </a:xfrm>
        </p:grpSpPr>
        <p:pic>
          <p:nvPicPr>
            <p:cNvPr id="2049" name="_x263983040" descr="DRW0000234834e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08" y="1268760"/>
              <a:ext cx="10729192" cy="547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240016" y="6228020"/>
              <a:ext cx="7200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year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7408" y="1412776"/>
              <a:ext cx="14401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Thousands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err="1" smtClean="0"/>
              <a:t>S.F.Mousavi</a:t>
            </a:r>
            <a:r>
              <a:rPr lang="en-US" altLang="ko-KR" sz="3200" dirty="0" smtClean="0"/>
              <a:t> </a:t>
            </a:r>
            <a:r>
              <a:rPr lang="en-US" altLang="ko-KR" sz="3200" dirty="0"/>
              <a:t>and B. </a:t>
            </a:r>
            <a:r>
              <a:rPr lang="en-US" altLang="ko-KR" sz="3200" dirty="0" err="1"/>
              <a:t>Vizvari</a:t>
            </a:r>
            <a:r>
              <a:rPr lang="en-US" altLang="ko-KR" sz="3200" dirty="0"/>
              <a:t>(2014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480520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400" dirty="0"/>
              <a:t>There is a great discrepancy between consumer preferences and the Iranian auto market</a:t>
            </a:r>
            <a:r>
              <a:rPr lang="en-US" altLang="ko-KR" sz="2400" dirty="0" smtClean="0"/>
              <a:t>.</a:t>
            </a:r>
          </a:p>
          <a:p>
            <a:pPr lvl="1" fontAlgn="base"/>
            <a:r>
              <a:rPr lang="en-US" altLang="ko-KR" sz="2000" dirty="0"/>
              <a:t>T</a:t>
            </a:r>
            <a:r>
              <a:rPr lang="en-US" altLang="ko-KR" sz="2000" dirty="0" smtClean="0"/>
              <a:t>he </a:t>
            </a:r>
            <a:r>
              <a:rPr lang="en-US" altLang="ko-KR" sz="2000" dirty="0"/>
              <a:t>main models </a:t>
            </a:r>
            <a:r>
              <a:rPr lang="en-US" altLang="ko-KR" sz="2000" dirty="0" smtClean="0"/>
              <a:t>in production </a:t>
            </a:r>
            <a:r>
              <a:rPr lang="en-US" altLang="ko-KR" sz="2000" dirty="0"/>
              <a:t>cars are </a:t>
            </a:r>
            <a:r>
              <a:rPr lang="en-US" altLang="ko-KR" sz="2000" dirty="0" smtClean="0"/>
              <a:t>large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and </a:t>
            </a:r>
            <a:r>
              <a:rPr lang="en-US" altLang="ko-KR" sz="2000" dirty="0"/>
              <a:t>s</a:t>
            </a:r>
            <a:r>
              <a:rPr lang="en-US" altLang="ko-KR" sz="2000" dirty="0" smtClean="0"/>
              <a:t>edan style</a:t>
            </a:r>
          </a:p>
          <a:p>
            <a:pPr lvl="1" fontAlgn="base"/>
            <a:r>
              <a:rPr lang="en-US" altLang="ko-KR" sz="2000" dirty="0"/>
              <a:t>On the other hand, </a:t>
            </a:r>
            <a:r>
              <a:rPr lang="en-US" altLang="ko-KR" sz="2000" dirty="0" smtClean="0"/>
              <a:t>consumers </a:t>
            </a:r>
            <a:r>
              <a:rPr lang="en-US" altLang="ko-KR" sz="2000" dirty="0"/>
              <a:t>want </a:t>
            </a:r>
            <a:r>
              <a:rPr lang="en-US" altLang="ko-KR" sz="2000" dirty="0" smtClean="0"/>
              <a:t>models </a:t>
            </a:r>
            <a:r>
              <a:rPr lang="en-US" altLang="ko-KR" sz="2000" dirty="0"/>
              <a:t>with a </a:t>
            </a:r>
            <a:r>
              <a:rPr lang="en-US" altLang="ko-KR" sz="2000" dirty="0" smtClean="0"/>
              <a:t>sub-compact(B-segment), </a:t>
            </a:r>
            <a:r>
              <a:rPr lang="en-US" altLang="ko-KR" sz="2000" dirty="0"/>
              <a:t>hatchback, and full option</a:t>
            </a:r>
            <a:r>
              <a:rPr lang="en-US" altLang="ko-KR" sz="2000" dirty="0" smtClean="0"/>
              <a:t>.</a:t>
            </a:r>
          </a:p>
          <a:p>
            <a:pPr fontAlgn="base"/>
            <a:r>
              <a:rPr lang="en-US" altLang="ko-KR" sz="2200" dirty="0" smtClean="0"/>
              <a:t>Main target model will be B-segment</a:t>
            </a:r>
          </a:p>
        </p:txBody>
      </p:sp>
    </p:spTree>
    <p:extLst>
      <p:ext uri="{BB962C8B-B14F-4D97-AF65-F5344CB8AC3E}">
        <p14:creationId xmlns:p14="http://schemas.microsoft.com/office/powerpoint/2010/main" val="6683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 latinLnBrk="0"/>
            <a:r>
              <a:rPr lang="en-US" altLang="ko-KR" sz="3200" b="1" dirty="0"/>
              <a:t>Some Suggestions for Korean Automobile Industry to Branch out into Iran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sz="2400" b="1" dirty="0">
                <a:solidFill>
                  <a:schemeClr val="tx1">
                    <a:lumMod val="75000"/>
                  </a:schemeClr>
                </a:solidFill>
              </a:rPr>
              <a:t>Qualitative Evaluation of the Automobile Market of Iran</a:t>
            </a:r>
          </a:p>
          <a:p>
            <a:pPr fontAlgn="base"/>
            <a:r>
              <a:rPr lang="en-US" altLang="ko-KR" sz="2400" b="1" dirty="0">
                <a:solidFill>
                  <a:schemeClr val="tx1">
                    <a:lumMod val="75000"/>
                  </a:schemeClr>
                </a:solidFill>
              </a:rPr>
              <a:t>Quantitative evaluation of Iranian automobile market</a:t>
            </a:r>
          </a:p>
          <a:p>
            <a:pPr fontAlgn="base"/>
            <a:r>
              <a:rPr lang="en-US" altLang="ko-KR" sz="2400" b="1" dirty="0" smtClean="0"/>
              <a:t>Korean </a:t>
            </a:r>
            <a:r>
              <a:rPr lang="en-US" altLang="ko-KR" sz="2400" b="1" dirty="0"/>
              <a:t>automakers' strategy to advance into </a:t>
            </a:r>
            <a:r>
              <a:rPr lang="en-US" altLang="ko-KR" sz="2400" b="1" dirty="0" smtClean="0"/>
              <a:t>Iran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5784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/>
              <a:t>Suggestions for Korean automakers and Iran Gov’t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480520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400" dirty="0" smtClean="0"/>
              <a:t>Passenger Vehicles: </a:t>
            </a:r>
          </a:p>
          <a:p>
            <a:pPr lvl="1" fontAlgn="base"/>
            <a:r>
              <a:rPr lang="en-US" altLang="ko-KR" sz="2200" dirty="0" smtClean="0"/>
              <a:t>export CKD to SAIPA, JV, Take over some plant(FDI).</a:t>
            </a:r>
          </a:p>
          <a:p>
            <a:pPr fontAlgn="base"/>
            <a:r>
              <a:rPr lang="en-US" altLang="ko-KR" sz="2400" dirty="0" smtClean="0"/>
              <a:t>Commercial vehicles: </a:t>
            </a:r>
          </a:p>
          <a:p>
            <a:pPr lvl="1" fontAlgn="base"/>
            <a:r>
              <a:rPr lang="en-US" altLang="ko-KR" sz="2200" dirty="0" smtClean="0"/>
              <a:t>Energy </a:t>
            </a:r>
            <a:r>
              <a:rPr lang="en-US" altLang="ko-KR" sz="2200" dirty="0"/>
              <a:t>company(Natural gas development project) + Automobile company(CNG Bus, Truck etc</a:t>
            </a:r>
            <a:r>
              <a:rPr lang="en-US" altLang="ko-KR" sz="2200" dirty="0" smtClean="0"/>
              <a:t>.)</a:t>
            </a:r>
          </a:p>
          <a:p>
            <a:pPr fontAlgn="base"/>
            <a:r>
              <a:rPr lang="en-US" altLang="ko-KR" sz="2400" dirty="0" smtClean="0"/>
              <a:t>Iran Gov’t</a:t>
            </a:r>
            <a:r>
              <a:rPr lang="en-US" altLang="ko-KR" sz="2400" dirty="0"/>
              <a:t>: </a:t>
            </a:r>
            <a:r>
              <a:rPr lang="en-US" altLang="ko-KR" sz="2400" dirty="0" smtClean="0"/>
              <a:t>See China’s case</a:t>
            </a:r>
          </a:p>
          <a:p>
            <a:pPr lvl="1" fontAlgn="base"/>
            <a:r>
              <a:rPr lang="en-US" altLang="ko-KR" sz="2200" dirty="0" smtClean="0"/>
              <a:t>To </a:t>
            </a:r>
            <a:r>
              <a:rPr lang="en-US" altLang="ko-KR" sz="2200" dirty="0"/>
              <a:t>pull investment from </a:t>
            </a:r>
            <a:r>
              <a:rPr lang="en-US" altLang="ko-KR" sz="2200" dirty="0" smtClean="0"/>
              <a:t>American companies</a:t>
            </a:r>
          </a:p>
          <a:p>
            <a:pPr lvl="2" fontAlgn="base"/>
            <a:r>
              <a:rPr lang="en-US" altLang="ko-KR" sz="2000" dirty="0"/>
              <a:t>W</a:t>
            </a:r>
            <a:r>
              <a:rPr lang="en-US" altLang="ko-KR" sz="2000" dirty="0" smtClean="0"/>
              <a:t>hen </a:t>
            </a:r>
            <a:r>
              <a:rPr lang="en-US" altLang="ko-KR" sz="2000" dirty="0"/>
              <a:t>China opened their economy, GM's investment in China guaranteed the safety of other </a:t>
            </a:r>
            <a:r>
              <a:rPr lang="en-US" altLang="ko-KR" sz="2000" dirty="0" smtClean="0"/>
              <a:t>companies.</a:t>
            </a:r>
          </a:p>
          <a:p>
            <a:pPr lvl="1" fontAlgn="base"/>
            <a:r>
              <a:rPr lang="en-US" altLang="ko-KR" sz="2200" dirty="0" smtClean="0"/>
              <a:t>Give some favorite: Taxi like Beijing</a:t>
            </a:r>
          </a:p>
          <a:p>
            <a:pPr lvl="2" fontAlgn="base"/>
            <a:r>
              <a:rPr lang="en-US" altLang="ko-KR" sz="2000" dirty="0" smtClean="0"/>
              <a:t>Minimum Efficient Capacity: about 250,000</a:t>
            </a:r>
          </a:p>
        </p:txBody>
      </p:sp>
    </p:spTree>
    <p:extLst>
      <p:ext uri="{BB962C8B-B14F-4D97-AF65-F5344CB8AC3E}">
        <p14:creationId xmlns:p14="http://schemas.microsoft.com/office/powerpoint/2010/main" val="6621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altLang="ko-KR" sz="2400" dirty="0" smtClean="0"/>
              <a:t>Hyundai-Kia: </a:t>
            </a:r>
          </a:p>
          <a:p>
            <a:pPr lvl="1" fontAlgn="base"/>
            <a:r>
              <a:rPr lang="en-US" altLang="ko-KR" sz="2200" dirty="0" smtClean="0"/>
              <a:t>200,000 </a:t>
            </a:r>
            <a:r>
              <a:rPr lang="en-US" altLang="ko-KR" sz="2200" dirty="0"/>
              <a:t>units must be sold in the Iranian market</a:t>
            </a:r>
            <a:r>
              <a:rPr lang="en-US" altLang="ko-KR" sz="2200" dirty="0" smtClean="0"/>
              <a:t>.</a:t>
            </a:r>
          </a:p>
          <a:p>
            <a:pPr lvl="1" fontAlgn="base"/>
            <a:r>
              <a:rPr lang="en-US" altLang="ko-KR" sz="2200" dirty="0" smtClean="0"/>
              <a:t>It is not bright to export cars to neighbor countries from Iran plant.</a:t>
            </a:r>
          </a:p>
          <a:p>
            <a:pPr lvl="2" fontAlgn="base"/>
            <a:r>
              <a:rPr lang="en-US" altLang="ko-KR" sz="2000" dirty="0"/>
              <a:t>Russia plant: B-segment(Car and SUV), 260,000 units/</a:t>
            </a:r>
            <a:r>
              <a:rPr lang="en-US" altLang="ko-KR" sz="2000" dirty="0" err="1"/>
              <a:t>yr</a:t>
            </a:r>
            <a:endParaRPr lang="en-US" altLang="ko-KR" sz="2000" dirty="0"/>
          </a:p>
          <a:p>
            <a:pPr lvl="2" fontAlgn="base"/>
            <a:r>
              <a:rPr lang="en-US" altLang="ko-KR" sz="2000" dirty="0"/>
              <a:t>Turkey plant: A-segment hatchback, B-segment hatchback, 230,000 </a:t>
            </a:r>
            <a:r>
              <a:rPr lang="en-US" altLang="ko-KR" sz="2000" dirty="0" smtClean="0"/>
              <a:t>units/</a:t>
            </a:r>
            <a:r>
              <a:rPr lang="en-US" altLang="ko-KR" sz="2000" dirty="0" err="1" smtClean="0"/>
              <a:t>yr</a:t>
            </a:r>
            <a:r>
              <a:rPr lang="en-US" altLang="ko-KR" sz="2000" dirty="0" smtClean="0"/>
              <a:t> </a:t>
            </a:r>
          </a:p>
          <a:p>
            <a:pPr lvl="1" fontAlgn="base"/>
            <a:r>
              <a:rPr lang="en-US" altLang="ko-KR" sz="2200" dirty="0" smtClean="0"/>
              <a:t>Two major markets are US and China</a:t>
            </a:r>
          </a:p>
          <a:p>
            <a:pPr lvl="2" fontAlgn="base"/>
            <a:r>
              <a:rPr lang="en-US" altLang="ko-KR" sz="2000" dirty="0" smtClean="0"/>
              <a:t>China market is in trouble because of THAAD issue</a:t>
            </a:r>
          </a:p>
          <a:p>
            <a:pPr lvl="2" fontAlgn="base"/>
            <a:r>
              <a:rPr lang="en-US" altLang="ko-KR" sz="2000" dirty="0" smtClean="0"/>
              <a:t>US-Iran relationship is an important factor, for a while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2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5301208"/>
            <a:ext cx="4011916" cy="138874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2" y="5445224"/>
            <a:ext cx="310534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453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 latinLnBrk="0"/>
            <a:r>
              <a:rPr lang="en-US" altLang="ko-KR" sz="3200" b="1" dirty="0"/>
              <a:t>Some Suggestions for Korean Automobile Industry to Branch out into Iran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sz="2400" b="1" dirty="0"/>
              <a:t>Qualitative Evaluation of the Automobile Market of Iran</a:t>
            </a:r>
          </a:p>
          <a:p>
            <a:pPr fontAlgn="base"/>
            <a:r>
              <a:rPr lang="en-US" altLang="ko-KR" sz="2400" b="1" dirty="0"/>
              <a:t>Quantitative evaluation of Iranian automobile market</a:t>
            </a:r>
          </a:p>
          <a:p>
            <a:pPr fontAlgn="base"/>
            <a:r>
              <a:rPr lang="en-US" altLang="ko-KR" sz="2400" b="1" dirty="0" smtClean="0"/>
              <a:t>Korean </a:t>
            </a:r>
            <a:r>
              <a:rPr lang="en-US" altLang="ko-KR" sz="2400" b="1" dirty="0"/>
              <a:t>automakers' strategy to advance into </a:t>
            </a:r>
            <a:r>
              <a:rPr lang="en-US" altLang="ko-KR" sz="2400" b="1" dirty="0" smtClean="0"/>
              <a:t>Iran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 latinLnBrk="0"/>
            <a:r>
              <a:rPr lang="en-US" altLang="ko-KR" sz="3200" b="1" dirty="0"/>
              <a:t>Some Suggestions for Korean Automobile Industry to Branch out into Iran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sz="2400" b="1" dirty="0"/>
              <a:t>Qualitative Evaluation of the Automobile Market of Iran</a:t>
            </a:r>
          </a:p>
          <a:p>
            <a:pPr fontAlgn="base"/>
            <a:r>
              <a:rPr lang="en-US" altLang="ko-KR" sz="2400" b="1" dirty="0">
                <a:solidFill>
                  <a:schemeClr val="tx1">
                    <a:lumMod val="65000"/>
                  </a:schemeClr>
                </a:solidFill>
              </a:rPr>
              <a:t>Quantitative evaluation of Iranian automobile market</a:t>
            </a:r>
          </a:p>
          <a:p>
            <a:pPr fontAlgn="base"/>
            <a:r>
              <a:rPr lang="en-US" altLang="ko-KR" sz="2400" b="1" dirty="0" smtClean="0">
                <a:solidFill>
                  <a:schemeClr val="tx1">
                    <a:lumMod val="65000"/>
                  </a:schemeClr>
                </a:solidFill>
              </a:rPr>
              <a:t>Korean </a:t>
            </a:r>
            <a:r>
              <a:rPr lang="en-US" altLang="ko-KR" sz="2400" b="1" dirty="0">
                <a:solidFill>
                  <a:schemeClr val="tx1">
                    <a:lumMod val="65000"/>
                  </a:schemeClr>
                </a:solidFill>
              </a:rPr>
              <a:t>automakers' strategy to advance into </a:t>
            </a:r>
            <a:r>
              <a:rPr lang="en-US" altLang="ko-KR" sz="2400" b="1" dirty="0" smtClean="0">
                <a:solidFill>
                  <a:schemeClr val="tx1">
                    <a:lumMod val="65000"/>
                  </a:schemeClr>
                </a:solidFill>
              </a:rPr>
              <a:t>Iran</a:t>
            </a:r>
            <a:endParaRPr lang="en-US" altLang="ko-KR" sz="2400" b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Qualitative Evaluation of the Automobile Market of </a:t>
            </a:r>
            <a:r>
              <a:rPr lang="en-US" altLang="ko-KR" b="1" dirty="0" smtClean="0"/>
              <a:t>Iran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696544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400" dirty="0" smtClean="0"/>
              <a:t>Has large population and especially young population.</a:t>
            </a:r>
          </a:p>
          <a:p>
            <a:pPr lvl="1" fontAlgn="base"/>
            <a:r>
              <a:rPr lang="en-US" altLang="ko-KR" sz="2000" dirty="0" smtClean="0"/>
              <a:t>Young population(30 years old or younger) rate is 65% among 80 million people</a:t>
            </a:r>
          </a:p>
          <a:p>
            <a:pPr lvl="1" fontAlgn="base"/>
            <a:r>
              <a:rPr lang="en-US" altLang="ko-KR" sz="2000" dirty="0" smtClean="0"/>
              <a:t>The </a:t>
            </a:r>
            <a:r>
              <a:rPr lang="en-US" altLang="ko-KR" sz="2000" dirty="0"/>
              <a:t>relatively large </a:t>
            </a:r>
            <a:r>
              <a:rPr lang="en-US" altLang="ko-KR" sz="2000" dirty="0" smtClean="0"/>
              <a:t>working-age population is </a:t>
            </a:r>
            <a:r>
              <a:rPr lang="en-US" altLang="ko-KR" sz="2000" dirty="0"/>
              <a:t>resulting in rapid economic growth.</a:t>
            </a:r>
          </a:p>
          <a:p>
            <a:pPr fontAlgn="base"/>
            <a:r>
              <a:rPr lang="en-US" altLang="ko-KR" sz="2400" dirty="0" smtClean="0"/>
              <a:t>The </a:t>
            </a:r>
            <a:r>
              <a:rPr lang="en-US" altLang="ko-KR" sz="2400" dirty="0"/>
              <a:t>penetration rate of passenger </a:t>
            </a:r>
            <a:r>
              <a:rPr lang="en-US" altLang="ko-KR" sz="2400" dirty="0" smtClean="0"/>
              <a:t>cars(</a:t>
            </a:r>
            <a:r>
              <a:rPr lang="ko-KR" altLang="en-US" sz="2400" dirty="0" smtClean="0"/>
              <a:t>승용차보급률</a:t>
            </a:r>
            <a:r>
              <a:rPr lang="en-US" altLang="ko-KR" sz="2400" dirty="0" smtClean="0"/>
              <a:t>) </a:t>
            </a:r>
            <a:r>
              <a:rPr lang="en-US" altLang="ko-KR" sz="2400" dirty="0"/>
              <a:t>is estimated at 152 cars per 1,000 people, and the total car penetration rate is estimated at 170 cars per 1,000 </a:t>
            </a:r>
            <a:r>
              <a:rPr lang="en-US" altLang="ko-KR" sz="2400" dirty="0" smtClean="0"/>
              <a:t>people. It </a:t>
            </a:r>
            <a:r>
              <a:rPr lang="en-US" altLang="ko-KR" sz="2400" dirty="0"/>
              <a:t>is among the lowest in the Persian Gulf countries. </a:t>
            </a:r>
            <a:endParaRPr lang="en-US" altLang="ko-KR" sz="2400" dirty="0" smtClean="0"/>
          </a:p>
          <a:p>
            <a:pPr fontAlgn="base"/>
            <a:r>
              <a:rPr lang="en-US" altLang="ko-KR" sz="2400" dirty="0" smtClean="0"/>
              <a:t>In </a:t>
            </a:r>
            <a:r>
              <a:rPr lang="en-US" altLang="ko-KR" sz="2400" dirty="0"/>
              <a:t>addition, the number of old cars is estimated to reach 3 million (more than 20 </a:t>
            </a:r>
            <a:r>
              <a:rPr lang="en-US" altLang="ko-KR" sz="2400" dirty="0" smtClean="0"/>
              <a:t>years old </a:t>
            </a:r>
            <a:r>
              <a:rPr lang="en-US" altLang="ko-KR" sz="2400" dirty="0"/>
              <a:t>cars are 1.6 million</a:t>
            </a:r>
            <a:r>
              <a:rPr lang="en-US" altLang="ko-KR" sz="2400" dirty="0" smtClean="0"/>
              <a:t>).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8035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274237008" descr="EMB0000364061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"/>
          <a:stretch>
            <a:fillRect/>
          </a:stretch>
        </p:blipFill>
        <p:spPr bwMode="auto">
          <a:xfrm>
            <a:off x="1127448" y="1124744"/>
            <a:ext cx="10081260" cy="54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127448" y="404664"/>
            <a:ext cx="9144000" cy="595536"/>
          </a:xfrm>
        </p:spPr>
        <p:txBody>
          <a:bodyPr anchor="ctr">
            <a:normAutofit/>
          </a:bodyPr>
          <a:lstStyle/>
          <a:p>
            <a:r>
              <a:rPr lang="en-US" altLang="ko-KR" sz="2400" dirty="0"/>
              <a:t>Demographic Structure of Iran(2015</a:t>
            </a:r>
            <a:r>
              <a:rPr lang="en-US" altLang="ko-KR" sz="2400" dirty="0" smtClean="0"/>
              <a:t>), unit: million people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696544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400" dirty="0" smtClean="0"/>
              <a:t>Iran’s </a:t>
            </a:r>
            <a:r>
              <a:rPr lang="en-US" altLang="ko-KR" sz="2400" dirty="0"/>
              <a:t>manufacturing industry has developed exceptionally in the oil producing countries. </a:t>
            </a:r>
            <a:r>
              <a:rPr lang="en-US" altLang="ko-KR" sz="2400" dirty="0" smtClean="0"/>
              <a:t>Iran </a:t>
            </a:r>
            <a:r>
              <a:rPr lang="en-US" altLang="ko-KR" sz="2400" dirty="0"/>
              <a:t>has been trying to keep its dependence on oil </a:t>
            </a:r>
            <a:r>
              <a:rPr lang="en-US" altLang="ko-KR" sz="2400" dirty="0" smtClean="0"/>
              <a:t>through </a:t>
            </a:r>
            <a:r>
              <a:rPr lang="en-US" altLang="ko-KR" sz="2400" dirty="0"/>
              <a:t>the cultivation of manufacturing industries. </a:t>
            </a:r>
            <a:endParaRPr lang="en-US" altLang="ko-KR" sz="2400" dirty="0" smtClean="0"/>
          </a:p>
          <a:p>
            <a:pPr lvl="1" fontAlgn="base"/>
            <a:r>
              <a:rPr lang="en-US" altLang="ko-KR" sz="2200" dirty="0" smtClean="0"/>
              <a:t>share </a:t>
            </a:r>
            <a:r>
              <a:rPr lang="en-US" altLang="ko-KR" sz="2200" dirty="0"/>
              <a:t>of energy in Iran's total </a:t>
            </a:r>
            <a:r>
              <a:rPr lang="en-US" altLang="ko-KR" sz="2200" dirty="0" smtClean="0"/>
              <a:t>exports: </a:t>
            </a:r>
            <a:r>
              <a:rPr lang="en-US" altLang="ko-KR" sz="2200" dirty="0"/>
              <a:t>71</a:t>
            </a:r>
            <a:r>
              <a:rPr lang="en-US" altLang="ko-KR" sz="2200" dirty="0" smtClean="0"/>
              <a:t>%</a:t>
            </a:r>
          </a:p>
          <a:p>
            <a:pPr lvl="1" fontAlgn="base"/>
            <a:r>
              <a:rPr lang="en-US" altLang="ko-KR" sz="2200" dirty="0" smtClean="0"/>
              <a:t>significantly </a:t>
            </a:r>
            <a:r>
              <a:rPr lang="en-US" altLang="ko-KR" sz="2200" dirty="0"/>
              <a:t>lower than other Middle Eastern oil producing countries. </a:t>
            </a:r>
            <a:endParaRPr lang="en-US" altLang="ko-KR" sz="2200" dirty="0" smtClean="0"/>
          </a:p>
        </p:txBody>
      </p:sp>
    </p:spTree>
    <p:extLst>
      <p:ext uri="{BB962C8B-B14F-4D97-AF65-F5344CB8AC3E}">
        <p14:creationId xmlns:p14="http://schemas.microsoft.com/office/powerpoint/2010/main" val="837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46747"/>
              </p:ext>
            </p:extLst>
          </p:nvPr>
        </p:nvGraphicFramePr>
        <p:xfrm>
          <a:off x="1919534" y="1628793"/>
          <a:ext cx="8748468" cy="5047880"/>
        </p:xfrm>
        <a:graphic>
          <a:graphicData uri="http://schemas.openxmlformats.org/drawingml/2006/table">
            <a:tbl>
              <a:tblPr/>
              <a:tblGrid>
                <a:gridCol w="2187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7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71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71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23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Nations</a:t>
                      </a:r>
                      <a:endParaRPr lang="ko-KR" altLang="en-US" sz="2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Energy</a:t>
                      </a:r>
                      <a:endParaRPr lang="ko-KR" altLang="en-US" sz="2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Manufacturing goods</a:t>
                      </a:r>
                      <a:endParaRPr lang="ko-KR" altLang="en-US" sz="2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Etc.</a:t>
                      </a:r>
                      <a:endParaRPr lang="ko-KR" altLang="en-US" sz="2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pPr marL="31750" marR="3175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Iran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71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18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11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pPr marL="31750" marR="3175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Saudi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84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14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2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pPr marL="31750" marR="3175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UAE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58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23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19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pPr marL="31750" marR="3175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Qatar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97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-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3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pPr marL="31750" marR="3175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Kuwait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98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-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2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pPr marL="31750" marR="3175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Algeria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97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-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3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pPr marL="31750" marR="3175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Oman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77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15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8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pPr marL="31750" marR="3175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Iraq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98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-</a:t>
                      </a:r>
                      <a:endParaRPr 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#중고딕"/>
                        </a:rPr>
                        <a:t>2</a:t>
                      </a:r>
                      <a:endParaRPr lang="en-US" sz="20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394">
                <a:tc gridSpan="4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Data: UNCTAD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947440" y="1124744"/>
            <a:ext cx="9009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dirty="0">
                <a:solidFill>
                  <a:schemeClr val="bg1"/>
                </a:solidFill>
              </a:rPr>
              <a:t>Energy </a:t>
            </a:r>
            <a:r>
              <a:rPr lang="en-US" altLang="ko-KR" sz="2400" dirty="0" smtClean="0">
                <a:solidFill>
                  <a:schemeClr val="bg1"/>
                </a:solidFill>
              </a:rPr>
              <a:t>dependency of </a:t>
            </a:r>
            <a:r>
              <a:rPr lang="en-US" altLang="ko-KR" sz="2400" dirty="0">
                <a:solidFill>
                  <a:schemeClr val="bg1"/>
                </a:solidFill>
              </a:rPr>
              <a:t>the Export of Major Oil-producing country(%) </a:t>
            </a:r>
          </a:p>
        </p:txBody>
      </p:sp>
    </p:spTree>
    <p:extLst>
      <p:ext uri="{BB962C8B-B14F-4D97-AF65-F5344CB8AC3E}">
        <p14:creationId xmlns:p14="http://schemas.microsoft.com/office/powerpoint/2010/main" val="36525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696544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400" dirty="0"/>
              <a:t>Third, Iran is the largest producer of automobiles in the MENA </a:t>
            </a:r>
            <a:r>
              <a:rPr lang="en-US" altLang="ko-KR" sz="2400" dirty="0" smtClean="0"/>
              <a:t>region. </a:t>
            </a:r>
          </a:p>
          <a:p>
            <a:pPr fontAlgn="base"/>
            <a:r>
              <a:rPr lang="en-US" altLang="ko-KR" sz="2400" dirty="0" smtClean="0"/>
              <a:t>Fourth</a:t>
            </a:r>
            <a:r>
              <a:rPr lang="en-US" altLang="ko-KR" sz="2400" dirty="0"/>
              <a:t>, </a:t>
            </a:r>
            <a:r>
              <a:rPr lang="en-US" altLang="ko-KR" sz="2400" dirty="0" smtClean="0"/>
              <a:t>Geographically </a:t>
            </a:r>
            <a:r>
              <a:rPr lang="en-US" altLang="ko-KR" sz="2400" dirty="0"/>
              <a:t>it is </a:t>
            </a:r>
            <a:r>
              <a:rPr lang="en-US" altLang="ko-KR" sz="2400" dirty="0" smtClean="0"/>
              <a:t>advantageous. Middle East, CIS </a:t>
            </a:r>
            <a:r>
              <a:rPr lang="en-US" altLang="ko-KR" sz="2400" dirty="0"/>
              <a:t>region, </a:t>
            </a:r>
            <a:r>
              <a:rPr lang="en-US" altLang="ko-KR" sz="2400" dirty="0" smtClean="0"/>
              <a:t>and Russia.</a:t>
            </a:r>
          </a:p>
          <a:p>
            <a:pPr fontAlgn="base"/>
            <a:r>
              <a:rPr lang="en-US" altLang="ko-KR" sz="2400" dirty="0" smtClean="0"/>
              <a:t>Finally, </a:t>
            </a:r>
            <a:r>
              <a:rPr lang="en-US" altLang="ko-KR" sz="2400" dirty="0"/>
              <a:t>Mr. President, </a:t>
            </a:r>
            <a:r>
              <a:rPr lang="en-US" altLang="ko-KR" sz="2400" dirty="0" err="1"/>
              <a:t>Rohani</a:t>
            </a:r>
            <a:r>
              <a:rPr lang="en-US" altLang="ko-KR" sz="2400" dirty="0"/>
              <a:t> emphasized the privatization of automobile companies in particular.</a:t>
            </a:r>
          </a:p>
          <a:p>
            <a:pPr lvl="1" fontAlgn="base"/>
            <a:r>
              <a:rPr lang="en-US" altLang="ko-KR" sz="2200" dirty="0" smtClean="0"/>
              <a:t>Iran </a:t>
            </a:r>
            <a:r>
              <a:rPr lang="en-US" altLang="ko-KR" sz="2200" dirty="0"/>
              <a:t>Gov’t policy : Joint Venture, Localization, and Export</a:t>
            </a:r>
            <a:r>
              <a:rPr lang="en-US" altLang="ko-KR" sz="2200" dirty="0" smtClean="0"/>
              <a:t>.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20594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15000"/>
            </a:blip>
            <a:stretch>
              <a:fillRect/>
            </a:stretch>
          </a:blipFill>
          <a:ln w="38100">
            <a:solidFill>
              <a:schemeClr val="bg1"/>
            </a:solidFill>
            <a:prstDash val="solid"/>
          </a:ln>
        </p:spPr>
      </p:pic>
      <p:sp>
        <p:nvSpPr>
          <p:cNvPr id="2" name="TextBox 1"/>
          <p:cNvSpPr txBox="1"/>
          <p:nvPr/>
        </p:nvSpPr>
        <p:spPr>
          <a:xfrm>
            <a:off x="119336" y="116632"/>
            <a:ext cx="2952328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 </a:t>
            </a:r>
            <a:r>
              <a:rPr lang="en-US" altLang="ko-KR" sz="2000" b="1" dirty="0" smtClean="0"/>
              <a:t>geographical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location</a:t>
            </a:r>
            <a:endParaRPr lang="en-US" b="1" dirty="0"/>
          </a:p>
        </p:txBody>
      </p:sp>
      <p:sp>
        <p:nvSpPr>
          <p:cNvPr id="3" name="타원 2"/>
          <p:cNvSpPr/>
          <p:nvPr/>
        </p:nvSpPr>
        <p:spPr>
          <a:xfrm>
            <a:off x="6634781" y="4149080"/>
            <a:ext cx="1045395" cy="86409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3310838" y="1700808"/>
            <a:ext cx="792088" cy="36004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827683" y="908720"/>
            <a:ext cx="792088" cy="36004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770685" y="3189826"/>
            <a:ext cx="936104" cy="36004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159896" y="4293096"/>
            <a:ext cx="610789" cy="36004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583832" y="3933056"/>
            <a:ext cx="610789" cy="36004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143672" y="5085184"/>
            <a:ext cx="792088" cy="36004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25171" y="2123564"/>
            <a:ext cx="826813" cy="369332"/>
          </a:xfrm>
          <a:prstGeom prst="rect">
            <a:avLst/>
          </a:prstGeom>
          <a:noFill/>
          <a:ln w="38100" cap="rnd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Russia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0176" y="5877272"/>
            <a:ext cx="3168352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</a:rPr>
              <a:t>PV export markets during</a:t>
            </a: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the period 2005~2013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248128" y="3429000"/>
            <a:ext cx="1296144" cy="288032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8472264" y="1905257"/>
            <a:ext cx="1296144" cy="288032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35960" y="6597351"/>
            <a:ext cx="898821" cy="227599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8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mputer_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C40EF9-8D7F-42F6-9669-8D844F277E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회로 기판 디자인 프레젠테이션(와이드스크린)</Template>
  <TotalTime>0</TotalTime>
  <Words>829</Words>
  <Application>Microsoft Office PowerPoint</Application>
  <PresentationFormat>Widescreen</PresentationFormat>
  <Paragraphs>136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#중고딕</vt:lpstr>
      <vt:lpstr>Arial</vt:lpstr>
      <vt:lpstr>Calibri</vt:lpstr>
      <vt:lpstr>Candara</vt:lpstr>
      <vt:lpstr>Consolas</vt:lpstr>
      <vt:lpstr>HY중고딕</vt:lpstr>
      <vt:lpstr>한양신명조</vt:lpstr>
      <vt:lpstr>함초롬돋움</vt:lpstr>
      <vt:lpstr>함초롬바탕</vt:lpstr>
      <vt:lpstr>TechComputer_16x9</vt:lpstr>
      <vt:lpstr>Some Suggestions for Korean Automobile Industry to Branch out into Iran</vt:lpstr>
      <vt:lpstr>Some Suggestions for Korean Automobile Industry to Branch out into Iran</vt:lpstr>
      <vt:lpstr>Some Suggestions for Korean Automobile Industry to Branch out into Iran</vt:lpstr>
      <vt:lpstr>Qualitative Evaluation of the Automobile Market of Iran</vt:lpstr>
      <vt:lpstr>Demographic Structure of Iran(2015), unit: million people</vt:lpstr>
      <vt:lpstr>PowerPoint Presentation</vt:lpstr>
      <vt:lpstr>PowerPoint Presentation</vt:lpstr>
      <vt:lpstr>PowerPoint Presentation</vt:lpstr>
      <vt:lpstr>PowerPoint Presentation</vt:lpstr>
      <vt:lpstr>Some Suggestions for Korean Automobile Industry to Branch out into Iran</vt:lpstr>
      <vt:lpstr>Automobile Supply in Iran(2014)</vt:lpstr>
      <vt:lpstr>PowerPoint Presentation</vt:lpstr>
      <vt:lpstr>Projection of automobile production in Iran</vt:lpstr>
      <vt:lpstr>S.F.Mousavi and B. Vizvari(2014)</vt:lpstr>
      <vt:lpstr>Some Suggestions for Korean Automobile Industry to Branch out into Iran</vt:lpstr>
      <vt:lpstr>Suggestions for Korean automakers and Iran Gov’t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2016-05-14T14:33:42Z</dcterms:created>
  <dcterms:modified xsi:type="dcterms:W3CDTF">2017-10-31T06:25:59Z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